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18"/>
  </p:notesMasterIdLst>
  <p:handoutMasterIdLst>
    <p:handoutMasterId r:id="rId19"/>
  </p:handoutMasterIdLst>
  <p:sldIdLst>
    <p:sldId id="256" r:id="rId2"/>
    <p:sldId id="278" r:id="rId3"/>
    <p:sldId id="288" r:id="rId4"/>
    <p:sldId id="291" r:id="rId5"/>
    <p:sldId id="303" r:id="rId6"/>
    <p:sldId id="304" r:id="rId7"/>
    <p:sldId id="305" r:id="rId8"/>
    <p:sldId id="306" r:id="rId9"/>
    <p:sldId id="293" r:id="rId10"/>
    <p:sldId id="294" r:id="rId11"/>
    <p:sldId id="300" r:id="rId12"/>
    <p:sldId id="295" r:id="rId13"/>
    <p:sldId id="297" r:id="rId14"/>
    <p:sldId id="301" r:id="rId15"/>
    <p:sldId id="299" r:id="rId16"/>
    <p:sldId id="277"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01"/>
            <p14:sldId id="299"/>
            <p14:sldId id="27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1111" autoAdjust="0"/>
  </p:normalViewPr>
  <p:slideViewPr>
    <p:cSldViewPr snapToGrid="0">
      <p:cViewPr varScale="1">
        <p:scale>
          <a:sx n="59" d="100"/>
          <a:sy n="59" d="100"/>
        </p:scale>
        <p:origin x="1554"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1/4/2021</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1/4/2021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643AB5E-CB7F-44C5-A4EA-57639DF27480}"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1/4/2021</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datalab.ccsd.net/#/views/DistrictwideSurveyResults/Topics-Students?:iid=1" TargetMode="External"/><Relationship Id="rId2" Type="http://schemas.openxmlformats.org/officeDocument/2006/relationships/hyperlink" Target="https://datalab.ccsd.ne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a:t> </a:t>
            </a:r>
            <a:r>
              <a:rPr lang="en-US" sz="2800" dirty="0">
                <a:latin typeface="Franklin Gothic Demi" panose="020B0703020102020204" pitchFamily="34" charset="0"/>
              </a:rPr>
              <a:t>School/</a:t>
            </a:r>
            <a:r>
              <a:rPr lang="en-US" sz="2800" dirty="0" err="1">
                <a:latin typeface="Franklin Gothic Demi" panose="020B0703020102020204" pitchFamily="34" charset="0"/>
              </a:rPr>
              <a:t>Escuela</a:t>
            </a:r>
            <a:r>
              <a:rPr lang="en-US" sz="2800" dirty="0">
                <a:latin typeface="Franklin Gothic Demi" panose="020B0703020102020204" pitchFamily="34" charset="0"/>
              </a:rPr>
              <a:t>: Iverson ES</a:t>
            </a:r>
          </a:p>
          <a:p>
            <a:pPr algn="r"/>
            <a:r>
              <a:rPr lang="en-US" sz="2800" dirty="0">
                <a:latin typeface="Franklin Gothic Demi" panose="020B0703020102020204" pitchFamily="34" charset="0"/>
              </a:rPr>
              <a:t>Date/</a:t>
            </a:r>
            <a:r>
              <a:rPr lang="en-US" sz="2800" dirty="0" err="1">
                <a:latin typeface="Franklin Gothic Demi" panose="020B0703020102020204" pitchFamily="34" charset="0"/>
              </a:rPr>
              <a:t>Fecha</a:t>
            </a:r>
            <a:r>
              <a:rPr lang="en-US" sz="2800" dirty="0">
                <a:latin typeface="Franklin Gothic Demi" panose="020B0703020102020204" pitchFamily="34" charset="0"/>
              </a:rPr>
              <a:t>: October 14, 2020</a:t>
            </a:r>
          </a:p>
          <a:p>
            <a:pPr algn="r"/>
            <a:r>
              <a:rPr lang="en-US" sz="2800" dirty="0">
                <a:latin typeface="Franklin Gothic Demi" panose="020B0703020102020204" pitchFamily="34" charset="0"/>
              </a:rPr>
              <a:t>Time/Hora:</a:t>
            </a: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a:solidFill>
                  <a:schemeClr val="bg1"/>
                </a:solidFill>
                <a:latin typeface="Franklin Gothic Demi" panose="020B0703020102020204" pitchFamily="34" charset="0"/>
              </a:rPr>
              <a:t>TITLE I Annual </a:t>
            </a:r>
          </a:p>
          <a:p>
            <a:r>
              <a:rPr lang="en-US" sz="3600" b="1" dirty="0">
                <a:solidFill>
                  <a:schemeClr val="bg1"/>
                </a:solidFill>
                <a:latin typeface="Franklin Gothic Demi" panose="020B0703020102020204" pitchFamily="34" charset="0"/>
              </a:rPr>
              <a:t>Parent Meeting </a:t>
            </a:r>
            <a:br>
              <a:rPr lang="en-US" sz="3600" b="1" dirty="0">
                <a:solidFill>
                  <a:schemeClr val="bg1"/>
                </a:solidFill>
                <a:latin typeface="Franklin Gothic Demi" panose="020B0703020102020204" pitchFamily="34" charset="0"/>
              </a:rPr>
            </a:b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600" i="1" dirty="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2600" i="1" dirty="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400" i="1" dirty="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a:t>                                            </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District’s Educational Accord, Honor Code, and school behavior policies.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asistan a la escuela regularmente, completen todas las tareas y en las del aula, y se adhiere al Acuerdo de la Educación del distrito, código de honor, y las normas de conducta en la escuela.)</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647666"/>
            <a:ext cx="7788075" cy="3661694"/>
          </a:xfrm>
        </p:spPr>
        <p:txBody>
          <a:bodyPr>
            <a:normAutofit/>
          </a:bodyPr>
          <a:lstStyle/>
          <a:p>
            <a:pPr marL="0" lvl="0" indent="0" defTabSz="457200">
              <a:lnSpc>
                <a:spcPct val="100000"/>
              </a:lnSpc>
              <a:spcBef>
                <a:spcPct val="20000"/>
              </a:spcBef>
              <a:spcAft>
                <a:spcPts val="600"/>
              </a:spcAft>
              <a:buClr>
                <a:srgbClr val="83992A"/>
              </a:buClr>
              <a:buSzPct val="115000"/>
              <a:buNone/>
              <a:defRPr/>
            </a:pPr>
            <a:r>
              <a:rPr lang="en-US" altLang="en-US" sz="3600" b="1" dirty="0">
                <a:latin typeface="Franklin Gothic Demi" panose="020B0703020102020204" pitchFamily="34" charset="0"/>
              </a:rPr>
              <a:t>Last year’s survey results </a:t>
            </a:r>
          </a:p>
          <a:p>
            <a:pPr marL="0" lvl="0" indent="0" defTabSz="457200">
              <a:lnSpc>
                <a:spcPct val="100000"/>
              </a:lnSpc>
              <a:spcBef>
                <a:spcPct val="20000"/>
              </a:spcBef>
              <a:spcAft>
                <a:spcPts val="600"/>
              </a:spcAft>
              <a:buClr>
                <a:srgbClr val="83992A"/>
              </a:buClr>
              <a:buSzPct val="115000"/>
              <a:buNone/>
              <a:defRPr/>
            </a:pPr>
            <a:r>
              <a:rPr lang="en-US" altLang="en-US" sz="1800" dirty="0">
                <a:solidFill>
                  <a:prstClr val="white">
                    <a:lumMod val="85000"/>
                    <a:lumOff val="15000"/>
                  </a:prstClr>
                </a:solidFill>
                <a:latin typeface="Garamond"/>
                <a:hlinkClick r:id="rId2"/>
              </a:rPr>
              <a:t>https://datalab.ccsd.net</a:t>
            </a:r>
            <a:endParaRPr lang="en-US" altLang="en-US" sz="1800" dirty="0">
              <a:solidFill>
                <a:prstClr val="white">
                  <a:lumMod val="85000"/>
                  <a:lumOff val="15000"/>
                </a:prstClr>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1800" dirty="0">
                <a:solidFill>
                  <a:srgbClr val="FF0000"/>
                </a:solidFill>
                <a:latin typeface="Garamond"/>
                <a:hlinkClick r:id="rId3"/>
              </a:rPr>
              <a:t>https://datalab.ccsd.net/#/views/DistrictwideSurveyResults/Topics-Students?:iid=1</a:t>
            </a:r>
            <a:endParaRPr lang="en-US" altLang="en-US" sz="1800" dirty="0">
              <a:solidFill>
                <a:srgbClr val="FF0000"/>
              </a:solidFill>
              <a:latin typeface="Garamond"/>
            </a:endParaRPr>
          </a:p>
          <a:p>
            <a:pPr marL="0" lvl="0" indent="0" defTabSz="457200">
              <a:lnSpc>
                <a:spcPct val="100000"/>
              </a:lnSpc>
              <a:spcBef>
                <a:spcPct val="20000"/>
              </a:spcBef>
              <a:spcAft>
                <a:spcPts val="600"/>
              </a:spcAft>
              <a:buClr>
                <a:srgbClr val="83992A"/>
              </a:buClr>
              <a:buSzPct val="115000"/>
              <a:buNone/>
              <a:defRPr/>
            </a:pPr>
            <a:endParaRPr lang="en-US" altLang="en-US" sz="1800" dirty="0">
              <a:solidFill>
                <a:srgbClr val="FF0000"/>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1800" dirty="0">
                <a:solidFill>
                  <a:srgbClr val="FF0000"/>
                </a:solidFill>
                <a:latin typeface="Garamond"/>
              </a:rPr>
              <a:t>You will need your AD log in</a:t>
            </a:r>
          </a:p>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768096" y="635590"/>
            <a:ext cx="7696201" cy="1200329"/>
          </a:xfrm>
          <a:prstGeom prst="rect">
            <a:avLst/>
          </a:prstGeom>
        </p:spPr>
        <p:txBody>
          <a:bodyPr wrap="square">
            <a:spAutoFit/>
          </a:bodyPr>
          <a:lstStyle/>
          <a:p>
            <a:r>
              <a:rPr lang="en-US" sz="4000" b="1" cap="all" dirty="0">
                <a:ln w="500">
                  <a:solidFill>
                    <a:srgbClr val="DADADA">
                      <a:shade val="20000"/>
                      <a:satMod val="120000"/>
                    </a:srgbClr>
                  </a:solidFill>
                </a:ln>
                <a:latin typeface="Franklin Gothic Demi" panose="020B0703020102020204" pitchFamily="34" charset="0"/>
                <a:ea typeface="+mj-ea"/>
                <a:cs typeface="+mj-cs"/>
              </a:rPr>
              <a:t>Districtwide Survey results</a:t>
            </a:r>
            <a:r>
              <a:rPr lang="en-US" sz="3000" b="1" cap="all" dirty="0">
                <a:ln w="500">
                  <a:solidFill>
                    <a:srgbClr val="DADADA">
                      <a:shade val="20000"/>
                      <a:satMod val="120000"/>
                    </a:srgbClr>
                  </a:solidFill>
                </a:ln>
                <a:latin typeface="Candara" pitchFamily="34" charset="0"/>
                <a:ea typeface="+mj-ea"/>
                <a:cs typeface="+mj-cs"/>
              </a:rPr>
              <a:t> </a:t>
            </a:r>
          </a:p>
          <a:p>
            <a:pPr algn="ctr"/>
            <a:r>
              <a:rPr lang="en-US" sz="3200" i="1" dirty="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23758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p>
          <a:p>
            <a:pPr marL="0" lvl="0" indent="0" defTabSz="457200">
              <a:lnSpc>
                <a:spcPct val="100000"/>
              </a:lnSpc>
              <a:spcBef>
                <a:spcPct val="20000"/>
              </a:spcBef>
              <a:spcAft>
                <a:spcPts val="600"/>
              </a:spcAft>
              <a:buClr>
                <a:srgbClr val="83992A"/>
              </a:buClr>
              <a:buSzPct val="115000"/>
              <a:buNone/>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Parent And Family </a:t>
            </a:r>
          </a:p>
          <a:p>
            <a:pPr algn="ctr"/>
            <a:r>
              <a:rPr lang="en-US" sz="4400" b="1" cap="all" dirty="0">
                <a:ln w="500">
                  <a:solidFill>
                    <a:srgbClr val="DADADA">
                      <a:shade val="20000"/>
                      <a:satMod val="120000"/>
                    </a:srgbClr>
                  </a:solidFill>
                </a:ln>
                <a:latin typeface="Franklin Gothic Demi" panose="020B0703020102020204" pitchFamily="34" charset="0"/>
                <a:ea typeface="+mj-ea"/>
                <a:cs typeface="+mj-cs"/>
              </a:rPr>
              <a:t>Engagement Policy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a:ln w="3175" cmpd="sng">
                  <a:noFill/>
                </a:ln>
                <a:solidFill>
                  <a:schemeClr val="accent1">
                    <a:lumMod val="75000"/>
                  </a:schemeClr>
                </a:solidFill>
                <a:latin typeface="Franklin Gothic Demi" panose="020B0703020102020204" pitchFamily="34" charset="0"/>
                <a:ea typeface="+mj-ea"/>
                <a:cs typeface="+mj-cs"/>
              </a:rPr>
              <a:t>(</a:t>
            </a:r>
            <a:r>
              <a:rPr lang="es-ES" sz="2400" i="1" dirty="0">
                <a:ln w="3175" cmpd="sng">
                  <a:noFill/>
                </a:ln>
                <a:solidFill>
                  <a:schemeClr val="accent1">
                    <a:lumMod val="75000"/>
                  </a:schemeClr>
                </a:solidFill>
                <a:latin typeface="Franklin Gothic Demi" panose="020B0703020102020204" pitchFamily="34" charset="0"/>
                <a:ea typeface="+mj-ea"/>
                <a:cs typeface="+mj-cs"/>
              </a:rPr>
              <a:t>la 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Clark 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38780" y="755451"/>
            <a:ext cx="3914095" cy="5321588"/>
          </a:xfrm>
          <a:prstGeom prst="rect">
            <a:avLst/>
          </a:prstGeom>
        </p:spPr>
      </p:pic>
    </p:spTree>
    <p:extLst>
      <p:ext uri="{BB962C8B-B14F-4D97-AF65-F5344CB8AC3E}">
        <p14:creationId xmlns:p14="http://schemas.microsoft.com/office/powerpoint/2010/main" val="283202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a:latin typeface="Franklin Gothic Book" panose="020B0503020102020204" pitchFamily="34" charset="0"/>
              </a:rPr>
              <a:t>Federal 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a:ln w="500">
                  <a:solidFill>
                    <a:schemeClr val="tx2">
                      <a:shade val="20000"/>
                      <a:satMod val="120000"/>
                    </a:schemeClr>
                  </a:solidFill>
                </a:ln>
                <a:latin typeface="Franklin Gothic Book" panose="020B0503020102020204" pitchFamily="34" charset="0"/>
                <a:ea typeface="+mj-ea"/>
                <a:cs typeface="+mj-cs"/>
              </a:rPr>
              <a:t>Every Student Succeeds Act (ESSA)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exito</a:t>
            </a:r>
            <a:r>
              <a:rPr lang="es-ES" sz="2000" i="1" dirty="0">
                <a:solidFill>
                  <a:schemeClr val="accent1">
                    <a:lumMod val="75000"/>
                  </a:schemeClr>
                </a:solidFill>
                <a:latin typeface="Franklin Gothic Book" panose="020B0503020102020204" pitchFamily="34" charset="0"/>
              </a:rPr>
              <a:t> ESSA 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federally funded academic assistance program for schools.</a:t>
            </a:r>
            <a:r>
              <a:rPr lang="en-US" sz="2800" dirty="0">
                <a:solidFill>
                  <a:srgbClr val="54381C"/>
                </a:solidFill>
                <a:latin typeface="Franklin Gothic Demi Cond" panose="020B0706030402020204" pitchFamily="34" charset="0"/>
              </a:rPr>
              <a:t> </a:t>
            </a: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a:solidFill>
                  <a:schemeClr val="accent1">
                    <a:lumMod val="75000"/>
                  </a:schemeClr>
                </a:solidFill>
                <a:latin typeface="Franklin Gothic Demi Cond" panose="020B0706030402020204" pitchFamily="34" charset="0"/>
              </a:rPr>
              <a:t>		</a:t>
            </a:r>
            <a:r>
              <a:rPr lang="en-US" sz="2600" i="1" dirty="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I - es un programa de fondos Federales para la 		asistencia académica de las escuelas.)</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a:latin typeface="Franklin Gothic Demi Cond" panose="020B0706030402020204" pitchFamily="34" charset="0"/>
              </a:rPr>
              <a:t>ensure</a:t>
            </a:r>
            <a:r>
              <a:rPr lang="es-MX" sz="3200" dirty="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2600" i="1" dirty="0">
                <a:solidFill>
                  <a:schemeClr val="accent1">
                    <a:lumMod val="75000"/>
                  </a:schemeClr>
                </a:solidFill>
                <a:latin typeface="Franklin Gothic Demi Cond" panose="020B0706030402020204" pitchFamily="34" charset="0"/>
              </a:rPr>
              <a:t>(La meta de Titulo I - es asegurar una alta educación de alta calidad para cada uno de los niños/as.)</a:t>
            </a: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788075" cy="2856476"/>
          </a:xfrm>
        </p:spPr>
        <p:txBody>
          <a:bodyPr>
            <a:normAutofit lnSpcReduction="10000"/>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endParaRPr lang="en-US" altLang="en-US" sz="2400" dirty="0">
              <a:solidFill>
                <a:schemeClr val="accent1">
                  <a:lumMod val="75000"/>
                </a:schemeClr>
              </a:solidFill>
              <a:latin typeface="Franklin Gothic Demi" panose="020B0703020102020204" pitchFamily="34" charset="0"/>
            </a:endParaRPr>
          </a:p>
          <a:p>
            <a:pPr lvl="8">
              <a:lnSpc>
                <a:spcPct val="80000"/>
              </a:lnSpc>
              <a:buClr>
                <a:srgbClr val="5588BB"/>
              </a:buClr>
              <a:buFont typeface="Wingdings" panose="05000000000000000000" pitchFamily="2" charset="2"/>
              <a:buChar char="§"/>
              <a:defRPr/>
            </a:pPr>
            <a:r>
              <a:rPr lang="en-US" altLang="en-US" sz="2400" dirty="0">
                <a:latin typeface="Franklin Gothic Book" panose="020B0503020102020204" pitchFamily="34" charset="0"/>
              </a:rPr>
              <a:t>Two teachers for Class Size Reduction</a:t>
            </a:r>
          </a:p>
          <a:p>
            <a:pPr lvl="8">
              <a:lnSpc>
                <a:spcPct val="80000"/>
              </a:lnSpc>
              <a:buClr>
                <a:srgbClr val="5588BB"/>
              </a:buClr>
              <a:buFont typeface="Wingdings" panose="05000000000000000000" pitchFamily="2" charset="2"/>
              <a:buChar char="§"/>
              <a:defRPr/>
            </a:pPr>
            <a:r>
              <a:rPr lang="en-US" altLang="en-US" sz="2400" dirty="0">
                <a:latin typeface="Franklin Gothic Book" panose="020B0503020102020204" pitchFamily="34" charset="0"/>
              </a:rPr>
              <a:t>Books for classroom libraries </a:t>
            </a:r>
          </a:p>
          <a:p>
            <a:pPr lvl="8">
              <a:lnSpc>
                <a:spcPct val="80000"/>
              </a:lnSpc>
              <a:buClr>
                <a:srgbClr val="5588BB"/>
              </a:buClr>
              <a:buFont typeface="Wingdings" panose="05000000000000000000" pitchFamily="2" charset="2"/>
              <a:buChar char="§"/>
              <a:defRPr/>
            </a:pPr>
            <a:r>
              <a:rPr lang="en-US" altLang="en-US" sz="2400" dirty="0">
                <a:latin typeface="Franklin Gothic Book" panose="020B0503020102020204" pitchFamily="34" charset="0"/>
              </a:rPr>
              <a:t>Books for students</a:t>
            </a:r>
          </a:p>
          <a:p>
            <a:pPr lvl="8">
              <a:lnSpc>
                <a:spcPct val="80000"/>
              </a:lnSpc>
              <a:buClr>
                <a:srgbClr val="5588BB"/>
              </a:buClr>
              <a:buFont typeface="Wingdings" panose="05000000000000000000" pitchFamily="2" charset="2"/>
              <a:buChar char="§"/>
              <a:defRPr/>
            </a:pPr>
            <a:r>
              <a:rPr lang="en-US" altLang="en-US" sz="2400" dirty="0">
                <a:latin typeface="Franklin Gothic Book" panose="020B0503020102020204" pitchFamily="34" charset="0"/>
              </a:rPr>
              <a:t>Supplies for Academic Parent Teacher Teams</a:t>
            </a:r>
          </a:p>
          <a:p>
            <a:pPr lvl="8">
              <a:lnSpc>
                <a:spcPct val="80000"/>
              </a:lnSpc>
              <a:buClr>
                <a:srgbClr val="5588BB"/>
              </a:buClr>
              <a:buFont typeface="Wingdings" panose="05000000000000000000" pitchFamily="2" charset="2"/>
              <a:buChar char="§"/>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a:latin typeface="Franklin Gothic Demi" panose="020B0703020102020204" pitchFamily="34" charset="0"/>
              </a:rPr>
              <a:t>WHAT DOES TITLE I PROVIDE AT MY CHILD’S SCHOOL? </a:t>
            </a:r>
          </a:p>
          <a:p>
            <a:pPr algn="ct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p>
        </p:txBody>
      </p:sp>
    </p:spTree>
    <p:extLst>
      <p:ext uri="{BB962C8B-B14F-4D97-AF65-F5344CB8AC3E}">
        <p14:creationId xmlns:p14="http://schemas.microsoft.com/office/powerpoint/2010/main" val="348904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a:latin typeface="Franklin Gothic Demi" panose="020B0703020102020204" pitchFamily="34" charset="0"/>
              </a:rPr>
              <a:t>Ensures 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a:latin typeface="Franklin Gothic Demi" panose="020B0703020102020204" pitchFamily="34" charset="0"/>
            </a:endParaRPr>
          </a:p>
          <a:p>
            <a:pPr defTabSz="914400">
              <a:defRPr/>
            </a:pPr>
            <a:r>
              <a:rPr lang="en-US" altLang="en-US" sz="3200" dirty="0">
                <a:latin typeface="Franklin Gothic Demi" panose="020B0703020102020204" pitchFamily="34" charset="0"/>
              </a:rPr>
              <a:t>Provides 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600" i="1" dirty="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600" i="1" dirty="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las credenciales del maestro de su hijo/a.)</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Parents’ Rights and Responsibilities </a:t>
            </a:r>
            <a:r>
              <a:rPr lang="es-MX" sz="2800" i="1" dirty="0">
                <a:solidFill>
                  <a:schemeClr val="accent1">
                    <a:lumMod val="75000"/>
                  </a:schemeClr>
                </a:solidFill>
                <a:latin typeface="Franklin Gothic Demi Cond" panose="020B0706030402020204" pitchFamily="34" charset="0"/>
              </a:rPr>
              <a:t>(Derechos de los padres y sus responsabilidades</a:t>
            </a:r>
            <a:r>
              <a:rPr lang="en-US" sz="2800" i="1" dirty="0">
                <a:solidFill>
                  <a:schemeClr val="accent1">
                    <a:lumMod val="75000"/>
                  </a:schemeClr>
                </a:solidFill>
                <a:latin typeface="Franklin Gothic Demi Cond" panose="020B0706030402020204" pitchFamily="34" charset="0"/>
              </a:rPr>
              <a:t>)</a:t>
            </a:r>
          </a:p>
        </p:txBody>
      </p:sp>
    </p:spTree>
    <p:extLst>
      <p:ext uri="{BB962C8B-B14F-4D97-AF65-F5344CB8AC3E}">
        <p14:creationId xmlns:p14="http://schemas.microsoft.com/office/powerpoint/2010/main" val="12640835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3538</TotalTime>
  <Words>929</Words>
  <Application>Microsoft Office PowerPoint</Application>
  <PresentationFormat>On-screen Show (4:3)</PresentationFormat>
  <Paragraphs>81</Paragraphs>
  <Slides>16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Calibri</vt:lpstr>
      <vt:lpstr>Candara</vt:lpstr>
      <vt:lpstr>Century Gothic</vt:lpstr>
      <vt:lpstr>Franklin Gothic Book</vt:lpstr>
      <vt:lpstr>Franklin Gothic Demi</vt:lpstr>
      <vt:lpstr>Franklin Gothic Demi Cond</vt:lpstr>
      <vt:lpstr>Garamond</vt:lpstr>
      <vt:lpstr>Tw Cen MT</vt:lpstr>
      <vt:lpstr>Tw Cen MT Condensed</vt:lpstr>
      <vt:lpstr>Wingdings</vt:lpstr>
      <vt:lpstr>Wingdings 3</vt:lpstr>
      <vt:lpstr>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Laura</cp:lastModifiedBy>
  <cp:revision>114</cp:revision>
  <cp:lastPrinted>2019-08-05T03:47:46Z</cp:lastPrinted>
  <dcterms:created xsi:type="dcterms:W3CDTF">2018-07-16T15:51:20Z</dcterms:created>
  <dcterms:modified xsi:type="dcterms:W3CDTF">2021-01-04T20:01:05Z</dcterms:modified>
</cp:coreProperties>
</file>